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4" r:id="rId3"/>
    <p:sldId id="260" r:id="rId4"/>
    <p:sldId id="263" r:id="rId5"/>
    <p:sldId id="257" r:id="rId6"/>
    <p:sldId id="258" r:id="rId7"/>
    <p:sldId id="259" r:id="rId8"/>
    <p:sldId id="267" r:id="rId9"/>
    <p:sldId id="270" r:id="rId10"/>
    <p:sldId id="319" r:id="rId11"/>
    <p:sldId id="269" r:id="rId12"/>
    <p:sldId id="268" r:id="rId13"/>
    <p:sldId id="265" r:id="rId14"/>
    <p:sldId id="26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11/28/2019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5318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0628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11/28/2019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54064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11/28/2019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8922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11/28/2019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71043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05834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07610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36137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70730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11/28/2019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392536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11/28/2019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1382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11/28/2019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‹nr.›</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2963285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43" r:id="rId5"/>
    <p:sldLayoutId id="2147483737" r:id="rId6"/>
    <p:sldLayoutId id="2147483738" r:id="rId7"/>
    <p:sldLayoutId id="2147483739" r:id="rId8"/>
    <p:sldLayoutId id="2147483742" r:id="rId9"/>
    <p:sldLayoutId id="2147483740" r:id="rId10"/>
    <p:sldLayoutId id="214748374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DDAFCC-B89B-43D3-A9DB-8C606A0883F2}"/>
              </a:ext>
            </a:extLst>
          </p:cNvPr>
          <p:cNvPicPr>
            <a:picLocks noChangeAspect="1"/>
          </p:cNvPicPr>
          <p:nvPr/>
        </p:nvPicPr>
        <p:blipFill rotWithShape="1">
          <a:blip r:embed="rId2"/>
          <a:srcRect t="16045"/>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97"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5983" y="1812471"/>
            <a:ext cx="3702134" cy="3383831"/>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D7907866-8F80-43EF-9583-7F88F7A155BB}"/>
              </a:ext>
            </a:extLst>
          </p:cNvPr>
          <p:cNvSpPr>
            <a:spLocks noGrp="1"/>
          </p:cNvSpPr>
          <p:nvPr>
            <p:ph type="ctrTitle"/>
          </p:nvPr>
        </p:nvSpPr>
        <p:spPr>
          <a:xfrm>
            <a:off x="7889065" y="2324906"/>
            <a:ext cx="3403426" cy="1588698"/>
          </a:xfrm>
        </p:spPr>
        <p:txBody>
          <a:bodyPr>
            <a:normAutofit/>
          </a:bodyPr>
          <a:lstStyle/>
          <a:p>
            <a:r>
              <a:rPr lang="nl-NL" dirty="0">
                <a:solidFill>
                  <a:schemeClr val="tx1"/>
                </a:solidFill>
              </a:rPr>
              <a:t>VVE</a:t>
            </a:r>
          </a:p>
        </p:txBody>
      </p:sp>
      <p:sp>
        <p:nvSpPr>
          <p:cNvPr id="3" name="Ondertitel 2">
            <a:extLst>
              <a:ext uri="{FF2B5EF4-FFF2-40B4-BE49-F238E27FC236}">
                <a16:creationId xmlns:a16="http://schemas.microsoft.com/office/drawing/2014/main" id="{C8CB8A11-C627-4F55-8E48-BC39CAFBCEDA}"/>
              </a:ext>
            </a:extLst>
          </p:cNvPr>
          <p:cNvSpPr>
            <a:spLocks noGrp="1"/>
          </p:cNvSpPr>
          <p:nvPr>
            <p:ph type="subTitle" idx="1"/>
          </p:nvPr>
        </p:nvSpPr>
        <p:spPr>
          <a:xfrm>
            <a:off x="7889065" y="3945249"/>
            <a:ext cx="3403426" cy="738820"/>
          </a:xfrm>
        </p:spPr>
        <p:txBody>
          <a:bodyPr>
            <a:normAutofit/>
          </a:bodyPr>
          <a:lstStyle/>
          <a:p>
            <a:r>
              <a:rPr lang="nl-NL" dirty="0"/>
              <a:t>Voor- en vroegschoolse educatie</a:t>
            </a:r>
          </a:p>
        </p:txBody>
      </p:sp>
    </p:spTree>
    <p:extLst>
      <p:ext uri="{BB962C8B-B14F-4D97-AF65-F5344CB8AC3E}">
        <p14:creationId xmlns:p14="http://schemas.microsoft.com/office/powerpoint/2010/main" val="238970686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G:\Mijn documenten\Mijn afbeeldingen\plaatje.BMP">
            <a:extLst>
              <a:ext uri="{FF2B5EF4-FFF2-40B4-BE49-F238E27FC236}">
                <a16:creationId xmlns:a16="http://schemas.microsoft.com/office/drawing/2014/main" id="{E36FA25B-02CD-4A28-A9CA-7EE971BE6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486" y="1129160"/>
            <a:ext cx="7331075"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3475E-CE5E-467C-8A71-08289B6E3F97}"/>
              </a:ext>
            </a:extLst>
          </p:cNvPr>
          <p:cNvSpPr>
            <a:spLocks noGrp="1"/>
          </p:cNvSpPr>
          <p:nvPr>
            <p:ph type="title"/>
          </p:nvPr>
        </p:nvSpPr>
        <p:spPr/>
        <p:txBody>
          <a:bodyPr/>
          <a:lstStyle/>
          <a:p>
            <a:r>
              <a:rPr lang="nl-NL" b="1" dirty="0"/>
              <a:t>Bevorderende factoren:</a:t>
            </a:r>
            <a:endParaRPr lang="nl-NL" dirty="0"/>
          </a:p>
        </p:txBody>
      </p:sp>
      <p:sp>
        <p:nvSpPr>
          <p:cNvPr id="3" name="Tijdelijke aanduiding voor inhoud 2">
            <a:extLst>
              <a:ext uri="{FF2B5EF4-FFF2-40B4-BE49-F238E27FC236}">
                <a16:creationId xmlns:a16="http://schemas.microsoft.com/office/drawing/2014/main" id="{C0044D17-3A97-432D-A587-B3607C293EE8}"/>
              </a:ext>
            </a:extLst>
          </p:cNvPr>
          <p:cNvSpPr>
            <a:spLocks noGrp="1"/>
          </p:cNvSpPr>
          <p:nvPr>
            <p:ph idx="1"/>
          </p:nvPr>
        </p:nvSpPr>
        <p:spPr>
          <a:xfrm>
            <a:off x="581192" y="2340864"/>
            <a:ext cx="11029615" cy="2524099"/>
          </a:xfrm>
        </p:spPr>
        <p:txBody>
          <a:bodyPr/>
          <a:lstStyle/>
          <a:p>
            <a:endParaRPr lang="nl-NL" dirty="0"/>
          </a:p>
          <a:p>
            <a:r>
              <a:rPr lang="nl-NL" dirty="0"/>
              <a:t>het kind voelt zich veilig en geaccepteerd, kind heeft een eigen plekje, kind krijgt tijd en rust, het kind krijgt regelmatig de kans om te bepalen wat en hoe er wordt gespeeld.</a:t>
            </a:r>
          </a:p>
          <a:p>
            <a:r>
              <a:rPr lang="nl-NL" dirty="0"/>
              <a:t>Daarnaast speelgoed moet veilig zijn, aansluiten bij de leeftijd, mogelijkheden, interesses en leefwereld van het kind. </a:t>
            </a:r>
          </a:p>
          <a:p>
            <a:endParaRPr lang="nl-NL" dirty="0"/>
          </a:p>
        </p:txBody>
      </p:sp>
    </p:spTree>
    <p:extLst>
      <p:ext uri="{BB962C8B-B14F-4D97-AF65-F5344CB8AC3E}">
        <p14:creationId xmlns:p14="http://schemas.microsoft.com/office/powerpoint/2010/main" val="23585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3AD8A2-5FCD-439B-8C81-A7FE9609BE58}"/>
              </a:ext>
            </a:extLst>
          </p:cNvPr>
          <p:cNvSpPr>
            <a:spLocks noGrp="1"/>
          </p:cNvSpPr>
          <p:nvPr>
            <p:ph type="title"/>
          </p:nvPr>
        </p:nvSpPr>
        <p:spPr/>
        <p:txBody>
          <a:bodyPr/>
          <a:lstStyle/>
          <a:p>
            <a:r>
              <a:rPr lang="nl-NL" b="1" dirty="0"/>
              <a:t>Belemmerende factoren:</a:t>
            </a:r>
            <a:br>
              <a:rPr lang="nl-NL" b="1" dirty="0"/>
            </a:br>
            <a:endParaRPr lang="nl-NL" dirty="0"/>
          </a:p>
        </p:txBody>
      </p:sp>
      <p:sp>
        <p:nvSpPr>
          <p:cNvPr id="3" name="Tijdelijke aanduiding voor inhoud 2">
            <a:extLst>
              <a:ext uri="{FF2B5EF4-FFF2-40B4-BE49-F238E27FC236}">
                <a16:creationId xmlns:a16="http://schemas.microsoft.com/office/drawing/2014/main" id="{D050F378-6372-4587-A400-EBCB7742E573}"/>
              </a:ext>
            </a:extLst>
          </p:cNvPr>
          <p:cNvSpPr>
            <a:spLocks noGrp="1"/>
          </p:cNvSpPr>
          <p:nvPr>
            <p:ph idx="1"/>
          </p:nvPr>
        </p:nvSpPr>
        <p:spPr>
          <a:xfrm>
            <a:off x="581192" y="2340864"/>
            <a:ext cx="11029615" cy="1600821"/>
          </a:xfrm>
        </p:spPr>
        <p:txBody>
          <a:bodyPr/>
          <a:lstStyle/>
          <a:p>
            <a:r>
              <a:rPr lang="nl-NL" dirty="0"/>
              <a:t>kinderen met een beperking</a:t>
            </a:r>
          </a:p>
          <a:p>
            <a:r>
              <a:rPr lang="nl-NL" dirty="0"/>
              <a:t>kinderen die vaak ziek zijn </a:t>
            </a:r>
          </a:p>
          <a:p>
            <a:r>
              <a:rPr lang="nl-NL" dirty="0"/>
              <a:t>kinderen die geen rommel mogen maken of snel straf krijgen. (soms zelfs mishandeld worden). </a:t>
            </a:r>
          </a:p>
          <a:p>
            <a:endParaRPr lang="nl-NL" dirty="0"/>
          </a:p>
        </p:txBody>
      </p:sp>
    </p:spTree>
    <p:extLst>
      <p:ext uri="{BB962C8B-B14F-4D97-AF65-F5344CB8AC3E}">
        <p14:creationId xmlns:p14="http://schemas.microsoft.com/office/powerpoint/2010/main" val="417257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5D6B0C-0381-4531-9F5E-05D5710722D1}"/>
              </a:ext>
            </a:extLst>
          </p:cNvPr>
          <p:cNvSpPr>
            <a:spLocks noGrp="1"/>
          </p:cNvSpPr>
          <p:nvPr>
            <p:ph type="title"/>
          </p:nvPr>
        </p:nvSpPr>
        <p:spPr/>
        <p:txBody>
          <a:bodyPr/>
          <a:lstStyle/>
          <a:p>
            <a:r>
              <a:rPr lang="nl-NL" dirty="0"/>
              <a:t>Opdracht ‘Herinner je je hoe jij speelde?’ </a:t>
            </a:r>
          </a:p>
        </p:txBody>
      </p:sp>
      <p:sp>
        <p:nvSpPr>
          <p:cNvPr id="3" name="Tijdelijke aanduiding voor inhoud 2">
            <a:extLst>
              <a:ext uri="{FF2B5EF4-FFF2-40B4-BE49-F238E27FC236}">
                <a16:creationId xmlns:a16="http://schemas.microsoft.com/office/drawing/2014/main" id="{95A87CDF-828D-47CE-A56A-2CE37F328A92}"/>
              </a:ext>
            </a:extLst>
          </p:cNvPr>
          <p:cNvSpPr>
            <a:spLocks noGrp="1"/>
          </p:cNvSpPr>
          <p:nvPr>
            <p:ph idx="1"/>
          </p:nvPr>
        </p:nvSpPr>
        <p:spPr>
          <a:xfrm>
            <a:off x="581192" y="2327050"/>
            <a:ext cx="11029615" cy="3634486"/>
          </a:xfrm>
        </p:spPr>
        <p:txBody>
          <a:bodyPr>
            <a:normAutofit fontScale="92500" lnSpcReduction="10000"/>
          </a:bodyPr>
          <a:lstStyle/>
          <a:p>
            <a:pPr marL="0" indent="0">
              <a:buNone/>
            </a:pPr>
            <a:r>
              <a:rPr lang="nl-NL" sz="1800" dirty="0"/>
              <a:t>Kies je lievelingsspel en vertel het aan je buurvrouw:</a:t>
            </a:r>
          </a:p>
          <a:p>
            <a:pPr marL="0" indent="0">
              <a:buNone/>
            </a:pPr>
            <a:endParaRPr lang="nl-NL" sz="1800" dirty="0"/>
          </a:p>
          <a:p>
            <a:pPr lvl="1"/>
            <a:r>
              <a:rPr lang="nl-NL" dirty="0"/>
              <a:t>Speelde je typisch meisjes of jongensspel, welke kenmerken vertoont dat spel?</a:t>
            </a:r>
            <a:endParaRPr lang="nl-NL" sz="1800" dirty="0"/>
          </a:p>
          <a:p>
            <a:pPr lvl="1"/>
            <a:r>
              <a:rPr lang="nl-NL" dirty="0"/>
              <a:t>Binnen of buiten?</a:t>
            </a:r>
            <a:endParaRPr lang="nl-NL" sz="1800" dirty="0"/>
          </a:p>
          <a:p>
            <a:pPr lvl="1"/>
            <a:r>
              <a:rPr lang="nl-NL" dirty="0"/>
              <a:t>Alleen of samen?</a:t>
            </a:r>
            <a:endParaRPr lang="nl-NL" sz="1800" dirty="0"/>
          </a:p>
          <a:p>
            <a:pPr lvl="1"/>
            <a:r>
              <a:rPr lang="nl-NL" dirty="0"/>
              <a:t>Met welk speelgoed werd het spelen begeleid/gestimuleerd?</a:t>
            </a:r>
            <a:endParaRPr lang="nl-NL" sz="1800" dirty="0"/>
          </a:p>
          <a:p>
            <a:pPr lvl="1"/>
            <a:r>
              <a:rPr lang="nl-NL" dirty="0"/>
              <a:t>Welke prikkels werken stimulerend bij jou tijdens het spelen?</a:t>
            </a:r>
            <a:endParaRPr lang="nl-NL" sz="1800" dirty="0"/>
          </a:p>
          <a:p>
            <a:pPr lvl="1"/>
            <a:r>
              <a:rPr lang="nl-NL" dirty="0"/>
              <a:t>Welke vaardigheid/kwaliteit heeft dat spel bij jou ontwikkeld: benoem motorisch, cognitief, sociaal,  emotioneel, persoonlijk.</a:t>
            </a:r>
            <a:endParaRPr lang="nl-NL" sz="1800" dirty="0"/>
          </a:p>
          <a:p>
            <a:pPr lvl="1"/>
            <a:r>
              <a:rPr lang="nl-NL" dirty="0"/>
              <a:t>Zou je die begeleiding en stimulans bij jouw eigen kind of in je werk ook zo  aanbieden?</a:t>
            </a:r>
          </a:p>
          <a:p>
            <a:pPr lvl="1"/>
            <a:endParaRPr lang="nl-NL" sz="1800" dirty="0"/>
          </a:p>
          <a:p>
            <a:pPr marL="324000" lvl="1" indent="0">
              <a:buNone/>
            </a:pPr>
            <a:r>
              <a:rPr lang="nl-NL" sz="1800" dirty="0"/>
              <a:t>Maak hier een verslag van en lever deze bij mij (Dana) en Reina in per mail aan het eind van de les. </a:t>
            </a:r>
          </a:p>
          <a:p>
            <a:pPr lvl="1"/>
            <a:endParaRPr lang="nl-NL" sz="1800" dirty="0"/>
          </a:p>
          <a:p>
            <a:endParaRPr lang="nl-NL" dirty="0"/>
          </a:p>
        </p:txBody>
      </p:sp>
      <p:pic>
        <p:nvPicPr>
          <p:cNvPr id="4" name="Picture 2" descr="Afbeeldingsresultaat voor furby jaren 90">
            <a:extLst>
              <a:ext uri="{FF2B5EF4-FFF2-40B4-BE49-F238E27FC236}">
                <a16:creationId xmlns:a16="http://schemas.microsoft.com/office/drawing/2014/main" id="{F13544E1-291D-49F5-9E7E-506437A708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3462" y="1138330"/>
            <a:ext cx="228600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61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C5971-42B2-4AEF-B0AA-ED785F52C299}"/>
              </a:ext>
            </a:extLst>
          </p:cNvPr>
          <p:cNvSpPr>
            <a:spLocks noGrp="1"/>
          </p:cNvSpPr>
          <p:nvPr>
            <p:ph type="title"/>
          </p:nvPr>
        </p:nvSpPr>
        <p:spPr/>
        <p:txBody>
          <a:bodyPr/>
          <a:lstStyle/>
          <a:p>
            <a:r>
              <a:rPr lang="nl-NL" dirty="0"/>
              <a:t>Volgende week</a:t>
            </a:r>
          </a:p>
        </p:txBody>
      </p:sp>
      <p:sp>
        <p:nvSpPr>
          <p:cNvPr id="3" name="Tijdelijke aanduiding voor inhoud 2">
            <a:extLst>
              <a:ext uri="{FF2B5EF4-FFF2-40B4-BE49-F238E27FC236}">
                <a16:creationId xmlns:a16="http://schemas.microsoft.com/office/drawing/2014/main" id="{6D5A35CD-973B-4364-9F95-E04420C37415}"/>
              </a:ext>
            </a:extLst>
          </p:cNvPr>
          <p:cNvSpPr>
            <a:spLocks noGrp="1"/>
          </p:cNvSpPr>
          <p:nvPr>
            <p:ph idx="1"/>
          </p:nvPr>
        </p:nvSpPr>
        <p:spPr/>
        <p:txBody>
          <a:bodyPr/>
          <a:lstStyle/>
          <a:p>
            <a:r>
              <a:rPr lang="nl-NL" b="1" dirty="0"/>
              <a:t>Rauwers, Douwers, Schouwers en Brouwers</a:t>
            </a:r>
          </a:p>
        </p:txBody>
      </p:sp>
    </p:spTree>
    <p:extLst>
      <p:ext uri="{BB962C8B-B14F-4D97-AF65-F5344CB8AC3E}">
        <p14:creationId xmlns:p14="http://schemas.microsoft.com/office/powerpoint/2010/main" val="211924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658299-6EF0-45B4-A24C-DC3A004C8B01}"/>
              </a:ext>
            </a:extLst>
          </p:cNvPr>
          <p:cNvSpPr>
            <a:spLocks noGrp="1"/>
          </p:cNvSpPr>
          <p:nvPr>
            <p:ph type="title"/>
          </p:nvPr>
        </p:nvSpPr>
        <p:spPr/>
        <p:txBody>
          <a:bodyPr/>
          <a:lstStyle/>
          <a:p>
            <a:r>
              <a:rPr lang="nl-NL" dirty="0"/>
              <a:t>Wat gaan we doen vandaag?</a:t>
            </a:r>
          </a:p>
        </p:txBody>
      </p:sp>
      <p:sp>
        <p:nvSpPr>
          <p:cNvPr id="3" name="Tijdelijke aanduiding voor inhoud 2">
            <a:extLst>
              <a:ext uri="{FF2B5EF4-FFF2-40B4-BE49-F238E27FC236}">
                <a16:creationId xmlns:a16="http://schemas.microsoft.com/office/drawing/2014/main" id="{839C2B3B-60FA-466D-A2C8-33AAD429B432}"/>
              </a:ext>
            </a:extLst>
          </p:cNvPr>
          <p:cNvSpPr>
            <a:spLocks noGrp="1"/>
          </p:cNvSpPr>
          <p:nvPr>
            <p:ph idx="1"/>
          </p:nvPr>
        </p:nvSpPr>
        <p:spPr>
          <a:xfrm>
            <a:off x="581192" y="2172188"/>
            <a:ext cx="11029615" cy="2257769"/>
          </a:xfrm>
        </p:spPr>
        <p:txBody>
          <a:bodyPr/>
          <a:lstStyle/>
          <a:p>
            <a:pPr marL="0" indent="0">
              <a:buNone/>
            </a:pPr>
            <a:r>
              <a:rPr lang="nl-NL" dirty="0"/>
              <a:t>Korte inleiding op Voor- en vroegschoolse educatie (VVE)</a:t>
            </a:r>
          </a:p>
          <a:p>
            <a:pPr marL="0" indent="0">
              <a:buNone/>
            </a:pPr>
            <a:r>
              <a:rPr lang="nl-NL" dirty="0"/>
              <a:t>Stukje theorie behandelen over spelontwikkeling</a:t>
            </a:r>
          </a:p>
          <a:p>
            <a:pPr marL="0" indent="0">
              <a:buNone/>
            </a:pPr>
            <a:r>
              <a:rPr lang="nl-NL" dirty="0"/>
              <a:t>Opdracht spelen</a:t>
            </a:r>
          </a:p>
        </p:txBody>
      </p:sp>
      <p:pic>
        <p:nvPicPr>
          <p:cNvPr id="2050" name="Picture 2" descr="Afbeeldingsresultaat voor spelende peuters tekening">
            <a:extLst>
              <a:ext uri="{FF2B5EF4-FFF2-40B4-BE49-F238E27FC236}">
                <a16:creationId xmlns:a16="http://schemas.microsoft.com/office/drawing/2014/main" id="{7A8C01AB-2A3D-4667-BE2B-C1C3D219E0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9443" y="3789100"/>
            <a:ext cx="42862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18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CBCCA-24B3-45E6-A79A-92B7BC6518DD}"/>
              </a:ext>
            </a:extLst>
          </p:cNvPr>
          <p:cNvSpPr>
            <a:spLocks noGrp="1"/>
          </p:cNvSpPr>
          <p:nvPr>
            <p:ph type="title"/>
          </p:nvPr>
        </p:nvSpPr>
        <p:spPr/>
        <p:txBody>
          <a:bodyPr/>
          <a:lstStyle/>
          <a:p>
            <a:r>
              <a:rPr lang="nl-NL" dirty="0"/>
              <a:t>Wat is VVE?</a:t>
            </a:r>
          </a:p>
        </p:txBody>
      </p:sp>
      <p:sp>
        <p:nvSpPr>
          <p:cNvPr id="3" name="Tijdelijke aanduiding voor inhoud 2">
            <a:extLst>
              <a:ext uri="{FF2B5EF4-FFF2-40B4-BE49-F238E27FC236}">
                <a16:creationId xmlns:a16="http://schemas.microsoft.com/office/drawing/2014/main" id="{E72C8D9D-F4EF-4857-AC6D-2FBAC47E6FB3}"/>
              </a:ext>
            </a:extLst>
          </p:cNvPr>
          <p:cNvSpPr>
            <a:spLocks noGrp="1"/>
          </p:cNvSpPr>
          <p:nvPr>
            <p:ph idx="1"/>
          </p:nvPr>
        </p:nvSpPr>
        <p:spPr/>
        <p:txBody>
          <a:bodyPr/>
          <a:lstStyle/>
          <a:p>
            <a:r>
              <a:rPr lang="nl-NL" dirty="0"/>
              <a:t>Wie heeft een idee?</a:t>
            </a:r>
          </a:p>
          <a:p>
            <a:endParaRPr lang="nl-NL" dirty="0"/>
          </a:p>
          <a:p>
            <a:r>
              <a:rPr lang="nl-NL" dirty="0"/>
              <a:t>Voor- en vroegschoolse educatie (VVE) is een programma dat erop gericht is om onderwijs- of ontwikkelingsachterstand bij jonge kinderen van circa 2 tot 6 jaar te verminderen. VVE valt in twee delen uiteen:</a:t>
            </a:r>
          </a:p>
          <a:p>
            <a:r>
              <a:rPr lang="nl-NL" b="1" dirty="0"/>
              <a:t>Voorschoolse educatie: </a:t>
            </a:r>
            <a:r>
              <a:rPr lang="nl-NL" dirty="0"/>
              <a:t>Dit gebeurt op de peuterspeelzaal en/of het kinderdagverblijf en richt zich op peuters van 2 à 2,5 en 3 jaar. Dit valt onder de verantwoordelijkheid van gemeenten.</a:t>
            </a:r>
          </a:p>
          <a:p>
            <a:r>
              <a:rPr lang="nl-NL" b="1" dirty="0"/>
              <a:t>Vroegschoolse educatie: </a:t>
            </a:r>
            <a:r>
              <a:rPr lang="nl-NL" dirty="0"/>
              <a:t>Dit gebeurt op de basisschool en is gericht op kleuters. </a:t>
            </a:r>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233646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6863A-601E-4BD6-A61D-2EA8D70BD423}"/>
              </a:ext>
            </a:extLst>
          </p:cNvPr>
          <p:cNvSpPr>
            <a:spLocks noGrp="1"/>
          </p:cNvSpPr>
          <p:nvPr>
            <p:ph type="title"/>
          </p:nvPr>
        </p:nvSpPr>
        <p:spPr/>
        <p:txBody>
          <a:bodyPr/>
          <a:lstStyle/>
          <a:p>
            <a:r>
              <a:rPr lang="nl-NL" dirty="0"/>
              <a:t>VVE</a:t>
            </a:r>
          </a:p>
        </p:txBody>
      </p:sp>
      <p:sp>
        <p:nvSpPr>
          <p:cNvPr id="3" name="Tijdelijke aanduiding voor inhoud 2">
            <a:extLst>
              <a:ext uri="{FF2B5EF4-FFF2-40B4-BE49-F238E27FC236}">
                <a16:creationId xmlns:a16="http://schemas.microsoft.com/office/drawing/2014/main" id="{ACAAC819-DDD9-43AD-A4E2-38C92667FF4A}"/>
              </a:ext>
            </a:extLst>
          </p:cNvPr>
          <p:cNvSpPr>
            <a:spLocks noGrp="1"/>
          </p:cNvSpPr>
          <p:nvPr>
            <p:ph idx="1"/>
          </p:nvPr>
        </p:nvSpPr>
        <p:spPr/>
        <p:txBody>
          <a:bodyPr/>
          <a:lstStyle/>
          <a:p>
            <a:r>
              <a:rPr lang="nl-NL" dirty="0"/>
              <a:t>Een VVE-programma richt zich op meerdere ontwikkelingsgebieden </a:t>
            </a:r>
          </a:p>
          <a:p>
            <a:r>
              <a:rPr lang="nl-NL" b="1" dirty="0"/>
              <a:t>Taalontwikkeling: </a:t>
            </a:r>
            <a:r>
              <a:rPr lang="nl-NL" dirty="0"/>
              <a:t>Hierbij gaat het om woordenschat en het stimuleren van de beginnende geletterdheid.</a:t>
            </a:r>
          </a:p>
          <a:p>
            <a:r>
              <a:rPr lang="nl-NL" b="1" dirty="0"/>
              <a:t>Beginnende rekenvaardigheid: </a:t>
            </a:r>
            <a:r>
              <a:rPr lang="nl-NL" dirty="0"/>
              <a:t>Hierbij gaat het om het leren tellen, het meten en de oriëntatie in ruimte en tijd.</a:t>
            </a:r>
          </a:p>
          <a:p>
            <a:r>
              <a:rPr lang="nl-NL" b="1" dirty="0"/>
              <a:t>Motorische ontwikkeling: </a:t>
            </a:r>
            <a:r>
              <a:rPr lang="nl-NL" dirty="0"/>
              <a:t>Hierbij gaat het om het ontwikkelen van de grove en de fijne motoriek. </a:t>
            </a:r>
          </a:p>
          <a:p>
            <a:r>
              <a:rPr lang="nl-NL" b="1" dirty="0"/>
              <a:t>Sociaal-emotionele ontwikkeling: </a:t>
            </a:r>
            <a:r>
              <a:rPr lang="nl-NL" dirty="0"/>
              <a:t>Hierbij gaat het om het stimuleren van zelfstandigheid, zelfvertrouwen en het samen spelen en werken.</a:t>
            </a:r>
          </a:p>
          <a:p>
            <a:endParaRPr lang="nl-NL" dirty="0"/>
          </a:p>
        </p:txBody>
      </p:sp>
    </p:spTree>
    <p:extLst>
      <p:ext uri="{BB962C8B-B14F-4D97-AF65-F5344CB8AC3E}">
        <p14:creationId xmlns:p14="http://schemas.microsoft.com/office/powerpoint/2010/main" val="329136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E7B849-F823-4697-99DB-DCEE8714890B}"/>
              </a:ext>
            </a:extLst>
          </p:cNvPr>
          <p:cNvSpPr>
            <a:spLocks noGrp="1"/>
          </p:cNvSpPr>
          <p:nvPr>
            <p:ph type="title"/>
          </p:nvPr>
        </p:nvSpPr>
        <p:spPr/>
        <p:txBody>
          <a:bodyPr/>
          <a:lstStyle/>
          <a:p>
            <a:r>
              <a:rPr lang="nl-NL" dirty="0"/>
              <a:t>Spelontwikkeling</a:t>
            </a:r>
          </a:p>
        </p:txBody>
      </p:sp>
      <p:sp>
        <p:nvSpPr>
          <p:cNvPr id="3" name="Tijdelijke aanduiding voor inhoud 2">
            <a:extLst>
              <a:ext uri="{FF2B5EF4-FFF2-40B4-BE49-F238E27FC236}">
                <a16:creationId xmlns:a16="http://schemas.microsoft.com/office/drawing/2014/main" id="{5637153D-9FF0-430F-9EF4-73F0FC5C6BF1}"/>
              </a:ext>
            </a:extLst>
          </p:cNvPr>
          <p:cNvSpPr>
            <a:spLocks noGrp="1"/>
          </p:cNvSpPr>
          <p:nvPr>
            <p:ph idx="1"/>
          </p:nvPr>
        </p:nvSpPr>
        <p:spPr/>
        <p:txBody>
          <a:bodyPr>
            <a:normAutofit/>
          </a:bodyPr>
          <a:lstStyle/>
          <a:p>
            <a:pPr marL="0" indent="0">
              <a:buNone/>
            </a:pPr>
            <a:r>
              <a:rPr lang="nl-NL" dirty="0"/>
              <a:t>Spelontwikkeling is van groot belang binnen de voor- en vroegschoolse educatie! </a:t>
            </a:r>
          </a:p>
          <a:p>
            <a:pPr marL="0" indent="0">
              <a:buNone/>
            </a:pPr>
            <a:endParaRPr lang="nl-NL" dirty="0"/>
          </a:p>
          <a:p>
            <a:pPr marL="0" indent="0">
              <a:buNone/>
            </a:pPr>
            <a:r>
              <a:rPr lang="nl-NL" dirty="0"/>
              <a:t>Waarom denken jullie?</a:t>
            </a:r>
          </a:p>
          <a:p>
            <a:pPr marL="0" indent="0">
              <a:buNone/>
            </a:pPr>
            <a:endParaRPr lang="nl-NL" dirty="0"/>
          </a:p>
          <a:p>
            <a:pPr marL="0" indent="0">
              <a:buNone/>
            </a:pPr>
            <a:r>
              <a:rPr lang="nl-NL" dirty="0"/>
              <a:t>Spel is:</a:t>
            </a:r>
          </a:p>
          <a:p>
            <a:pPr>
              <a:buFontTx/>
              <a:buChar char="-"/>
            </a:pPr>
            <a:r>
              <a:rPr lang="nl-NL" dirty="0"/>
              <a:t>Van groot belang voor de ontwikkeling van het kind</a:t>
            </a:r>
          </a:p>
          <a:p>
            <a:pPr>
              <a:buFontTx/>
              <a:buChar char="-"/>
            </a:pPr>
            <a:r>
              <a:rPr lang="nl-NL" dirty="0"/>
              <a:t>Een voorwaarde om tot ontwikkeling te komen</a:t>
            </a:r>
          </a:p>
          <a:p>
            <a:pPr>
              <a:buFontTx/>
              <a:buChar char="-"/>
            </a:pPr>
            <a:r>
              <a:rPr lang="nl-NL" dirty="0"/>
              <a:t>Al spelend ontwikkelt het kind zich</a:t>
            </a:r>
          </a:p>
          <a:p>
            <a:pPr marL="0" indent="0">
              <a:buNone/>
            </a:pPr>
            <a:endParaRPr lang="nl-NL" dirty="0"/>
          </a:p>
        </p:txBody>
      </p:sp>
    </p:spTree>
    <p:extLst>
      <p:ext uri="{BB962C8B-B14F-4D97-AF65-F5344CB8AC3E}">
        <p14:creationId xmlns:p14="http://schemas.microsoft.com/office/powerpoint/2010/main" val="234370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3BBAB3-73A5-429D-A2EE-A584C364726C}"/>
              </a:ext>
            </a:extLst>
          </p:cNvPr>
          <p:cNvSpPr>
            <a:spLocks noGrp="1"/>
          </p:cNvSpPr>
          <p:nvPr>
            <p:ph type="title"/>
          </p:nvPr>
        </p:nvSpPr>
        <p:spPr/>
        <p:txBody>
          <a:bodyPr/>
          <a:lstStyle/>
          <a:p>
            <a:r>
              <a:rPr lang="nl-NL" dirty="0"/>
              <a:t>Spel en ontwikkeling</a:t>
            </a:r>
          </a:p>
        </p:txBody>
      </p:sp>
      <p:sp>
        <p:nvSpPr>
          <p:cNvPr id="3" name="Tijdelijke aanduiding voor inhoud 2">
            <a:extLst>
              <a:ext uri="{FF2B5EF4-FFF2-40B4-BE49-F238E27FC236}">
                <a16:creationId xmlns:a16="http://schemas.microsoft.com/office/drawing/2014/main" id="{09F9C8A9-BF50-4395-8E7C-4BA8B354C275}"/>
              </a:ext>
            </a:extLst>
          </p:cNvPr>
          <p:cNvSpPr>
            <a:spLocks noGrp="1"/>
          </p:cNvSpPr>
          <p:nvPr>
            <p:ph idx="1"/>
          </p:nvPr>
        </p:nvSpPr>
        <p:spPr/>
        <p:txBody>
          <a:bodyPr/>
          <a:lstStyle/>
          <a:p>
            <a:r>
              <a:rPr lang="nl-NL" dirty="0"/>
              <a:t>Spel bevordert lichamelijke ontwikkeling</a:t>
            </a:r>
          </a:p>
          <a:p>
            <a:r>
              <a:rPr lang="nl-NL" dirty="0"/>
              <a:t>Spel bevordert cognitieve ontwikkeling</a:t>
            </a:r>
          </a:p>
          <a:p>
            <a:r>
              <a:rPr lang="nl-NL" dirty="0"/>
              <a:t>Spel bevordert sociale ontwikkeling</a:t>
            </a:r>
          </a:p>
          <a:p>
            <a:r>
              <a:rPr lang="nl-NL" dirty="0"/>
              <a:t>Spel stimuleert de persoonlijkheidsontwikkeling</a:t>
            </a:r>
          </a:p>
          <a:p>
            <a:r>
              <a:rPr lang="nl-NL" dirty="0"/>
              <a:t>Spel komt emotionele ontwikkeling ten goede</a:t>
            </a:r>
          </a:p>
          <a:p>
            <a:endParaRPr lang="nl-NL" dirty="0"/>
          </a:p>
        </p:txBody>
      </p:sp>
    </p:spTree>
    <p:extLst>
      <p:ext uri="{BB962C8B-B14F-4D97-AF65-F5344CB8AC3E}">
        <p14:creationId xmlns:p14="http://schemas.microsoft.com/office/powerpoint/2010/main" val="138195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BD177-CA13-424F-BD03-89AD0A016B5C}"/>
              </a:ext>
            </a:extLst>
          </p:cNvPr>
          <p:cNvSpPr>
            <a:spLocks noGrp="1"/>
          </p:cNvSpPr>
          <p:nvPr>
            <p:ph type="title"/>
          </p:nvPr>
        </p:nvSpPr>
        <p:spPr/>
        <p:txBody>
          <a:bodyPr/>
          <a:lstStyle/>
          <a:p>
            <a:r>
              <a:rPr lang="nl-NL" dirty="0"/>
              <a:t>Soorten spellen</a:t>
            </a:r>
          </a:p>
        </p:txBody>
      </p:sp>
      <p:sp>
        <p:nvSpPr>
          <p:cNvPr id="3" name="Tijdelijke aanduiding voor inhoud 2">
            <a:extLst>
              <a:ext uri="{FF2B5EF4-FFF2-40B4-BE49-F238E27FC236}">
                <a16:creationId xmlns:a16="http://schemas.microsoft.com/office/drawing/2014/main" id="{EA5CFB9E-C6B1-4AFD-AC2D-13043A012FF0}"/>
              </a:ext>
            </a:extLst>
          </p:cNvPr>
          <p:cNvSpPr>
            <a:spLocks noGrp="1"/>
          </p:cNvSpPr>
          <p:nvPr>
            <p:ph idx="1"/>
          </p:nvPr>
        </p:nvSpPr>
        <p:spPr/>
        <p:txBody>
          <a:bodyPr/>
          <a:lstStyle/>
          <a:p>
            <a:pPr marL="0" indent="0">
              <a:buNone/>
            </a:pPr>
            <a:r>
              <a:rPr lang="nl-NL" dirty="0"/>
              <a:t>Spelontwikkeling</a:t>
            </a:r>
          </a:p>
          <a:p>
            <a:pPr>
              <a:buFontTx/>
              <a:buChar char="-"/>
            </a:pPr>
            <a:r>
              <a:rPr lang="nl-NL" dirty="0"/>
              <a:t>functie- en bewegingsspel</a:t>
            </a:r>
          </a:p>
          <a:p>
            <a:pPr>
              <a:buFontTx/>
              <a:buChar char="-"/>
            </a:pPr>
            <a:r>
              <a:rPr lang="nl-NL" dirty="0"/>
              <a:t>imitatie- en rollenspel</a:t>
            </a:r>
          </a:p>
          <a:p>
            <a:pPr>
              <a:buFontTx/>
              <a:buChar char="-"/>
            </a:pPr>
            <a:r>
              <a:rPr lang="nl-NL" dirty="0"/>
              <a:t>constructiespel</a:t>
            </a:r>
          </a:p>
          <a:p>
            <a:pPr>
              <a:buFontTx/>
              <a:buChar char="-"/>
            </a:pPr>
            <a:r>
              <a:rPr lang="nl-NL" dirty="0"/>
              <a:t>Prestatie- of successpel </a:t>
            </a:r>
          </a:p>
        </p:txBody>
      </p:sp>
    </p:spTree>
    <p:extLst>
      <p:ext uri="{BB962C8B-B14F-4D97-AF65-F5344CB8AC3E}">
        <p14:creationId xmlns:p14="http://schemas.microsoft.com/office/powerpoint/2010/main" val="7684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B3DAF-634A-4F76-9C09-4A575E3A98EE}"/>
              </a:ext>
            </a:extLst>
          </p:cNvPr>
          <p:cNvSpPr>
            <a:spLocks noGrp="1"/>
          </p:cNvSpPr>
          <p:nvPr>
            <p:ph type="title"/>
          </p:nvPr>
        </p:nvSpPr>
        <p:spPr/>
        <p:txBody>
          <a:bodyPr/>
          <a:lstStyle/>
          <a:p>
            <a:r>
              <a:rPr lang="nl-NL" dirty="0"/>
              <a:t>Spelbevorderende en spelbelemmerende factoren</a:t>
            </a:r>
          </a:p>
        </p:txBody>
      </p:sp>
      <p:sp>
        <p:nvSpPr>
          <p:cNvPr id="3" name="Tijdelijke aanduiding voor inhoud 2">
            <a:extLst>
              <a:ext uri="{FF2B5EF4-FFF2-40B4-BE49-F238E27FC236}">
                <a16:creationId xmlns:a16="http://schemas.microsoft.com/office/drawing/2014/main" id="{035C4E5B-BBD5-46EC-ACF0-73801D3ED636}"/>
              </a:ext>
            </a:extLst>
          </p:cNvPr>
          <p:cNvSpPr>
            <a:spLocks noGrp="1"/>
          </p:cNvSpPr>
          <p:nvPr>
            <p:ph idx="1"/>
          </p:nvPr>
        </p:nvSpPr>
        <p:spPr>
          <a:xfrm>
            <a:off x="581193" y="1810977"/>
            <a:ext cx="11029615" cy="3009598"/>
          </a:xfrm>
        </p:spPr>
        <p:txBody>
          <a:bodyPr/>
          <a:lstStyle/>
          <a:p>
            <a:pPr marL="0" indent="0">
              <a:buNone/>
            </a:pPr>
            <a:r>
              <a:rPr lang="nl-NL" dirty="0"/>
              <a:t>Van belang is dat je jezelf afvraagt als begeleider hoe je kunt stimuleren dat een kind veel speelt</a:t>
            </a:r>
          </a:p>
        </p:txBody>
      </p:sp>
    </p:spTree>
    <p:extLst>
      <p:ext uri="{BB962C8B-B14F-4D97-AF65-F5344CB8AC3E}">
        <p14:creationId xmlns:p14="http://schemas.microsoft.com/office/powerpoint/2010/main" val="2273682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Mijn documenten\Mijn afbeeldingen\adaptiefill1.BMP">
            <a:extLst>
              <a:ext uri="{FF2B5EF4-FFF2-40B4-BE49-F238E27FC236}">
                <a16:creationId xmlns:a16="http://schemas.microsoft.com/office/drawing/2014/main" id="{B9B577E7-7B23-4211-AC1F-D53C33CF7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159" y="998337"/>
            <a:ext cx="7424737"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7895061"/>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E3C22"/>
      </a:dk2>
      <a:lt2>
        <a:srgbClr val="E2E8E7"/>
      </a:lt2>
      <a:accent1>
        <a:srgbClr val="DA828E"/>
      </a:accent1>
      <a:accent2>
        <a:srgbClr val="D28567"/>
      </a:accent2>
      <a:accent3>
        <a:srgbClr val="BA9F5F"/>
      </a:accent3>
      <a:accent4>
        <a:srgbClr val="9EA853"/>
      </a:accent4>
      <a:accent5>
        <a:srgbClr val="88AD68"/>
      </a:accent5>
      <a:accent6>
        <a:srgbClr val="5EB75A"/>
      </a:accent6>
      <a:hlink>
        <a:srgbClr val="568E87"/>
      </a:hlink>
      <a:folHlink>
        <a:srgbClr val="82828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1821</TotalTime>
  <Words>528</Words>
  <Application>Microsoft Office PowerPoint</Application>
  <PresentationFormat>Breedbeeld</PresentationFormat>
  <Paragraphs>65</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Franklin Gothic Book</vt:lpstr>
      <vt:lpstr>Franklin Gothic Demi</vt:lpstr>
      <vt:lpstr>Wingdings 2</vt:lpstr>
      <vt:lpstr>DividendVTI</vt:lpstr>
      <vt:lpstr>VVE</vt:lpstr>
      <vt:lpstr>Wat gaan we doen vandaag?</vt:lpstr>
      <vt:lpstr>Wat is VVE?</vt:lpstr>
      <vt:lpstr>VVE</vt:lpstr>
      <vt:lpstr>Spelontwikkeling</vt:lpstr>
      <vt:lpstr>Spel en ontwikkeling</vt:lpstr>
      <vt:lpstr>Soorten spellen</vt:lpstr>
      <vt:lpstr>Spelbevorderende en spelbelemmerende factoren</vt:lpstr>
      <vt:lpstr>PowerPoint-presentatie</vt:lpstr>
      <vt:lpstr>PowerPoint-presentatie</vt:lpstr>
      <vt:lpstr>Bevorderende factoren:</vt:lpstr>
      <vt:lpstr>Belemmerende factoren: </vt:lpstr>
      <vt:lpstr>Opdracht ‘Herinner je je hoe jij speelde?’ </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VVE</dc:title>
  <dc:creator>Dana Wolters</dc:creator>
  <cp:lastModifiedBy>Dana Wolters</cp:lastModifiedBy>
  <cp:revision>12</cp:revision>
  <dcterms:created xsi:type="dcterms:W3CDTF">2019-11-11T09:06:46Z</dcterms:created>
  <dcterms:modified xsi:type="dcterms:W3CDTF">2019-11-28T07:50:06Z</dcterms:modified>
</cp:coreProperties>
</file>